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6" r:id="rId1"/>
    <p:sldMasterId id="2147483766" r:id="rId2"/>
  </p:sldMasterIdLst>
  <p:notesMasterIdLst>
    <p:notesMasterId r:id="rId53"/>
  </p:notesMasterIdLst>
  <p:handoutMasterIdLst>
    <p:handoutMasterId r:id="rId54"/>
  </p:handoutMasterIdLst>
  <p:sldIdLst>
    <p:sldId id="319" r:id="rId3"/>
    <p:sldId id="257" r:id="rId4"/>
    <p:sldId id="476" r:id="rId5"/>
    <p:sldId id="718" r:id="rId6"/>
    <p:sldId id="814" r:id="rId7"/>
    <p:sldId id="775" r:id="rId8"/>
    <p:sldId id="777" r:id="rId9"/>
    <p:sldId id="586" r:id="rId10"/>
    <p:sldId id="779" r:id="rId11"/>
    <p:sldId id="741" r:id="rId12"/>
    <p:sldId id="781" r:id="rId13"/>
    <p:sldId id="782" r:id="rId14"/>
    <p:sldId id="742" r:id="rId15"/>
    <p:sldId id="784" r:id="rId16"/>
    <p:sldId id="743" r:id="rId17"/>
    <p:sldId id="744" r:id="rId18"/>
    <p:sldId id="745" r:id="rId19"/>
    <p:sldId id="790" r:id="rId20"/>
    <p:sldId id="793" r:id="rId21"/>
    <p:sldId id="815" r:id="rId22"/>
    <p:sldId id="746" r:id="rId23"/>
    <p:sldId id="747" r:id="rId24"/>
    <p:sldId id="797" r:id="rId25"/>
    <p:sldId id="798" r:id="rId26"/>
    <p:sldId id="799" r:id="rId27"/>
    <p:sldId id="749" r:id="rId28"/>
    <p:sldId id="720" r:id="rId29"/>
    <p:sldId id="719" r:id="rId30"/>
    <p:sldId id="683" r:id="rId31"/>
    <p:sldId id="801" r:id="rId32"/>
    <p:sldId id="721" r:id="rId33"/>
    <p:sldId id="722" r:id="rId34"/>
    <p:sldId id="752" r:id="rId35"/>
    <p:sldId id="802" r:id="rId36"/>
    <p:sldId id="803" r:id="rId37"/>
    <p:sldId id="723" r:id="rId38"/>
    <p:sldId id="804" r:id="rId39"/>
    <p:sldId id="805" r:id="rId40"/>
    <p:sldId id="755" r:id="rId41"/>
    <p:sldId id="757" r:id="rId42"/>
    <p:sldId id="647" r:id="rId43"/>
    <p:sldId id="762" r:id="rId44"/>
    <p:sldId id="763" r:id="rId45"/>
    <p:sldId id="810" r:id="rId46"/>
    <p:sldId id="764" r:id="rId47"/>
    <p:sldId id="691" r:id="rId48"/>
    <p:sldId id="765" r:id="rId49"/>
    <p:sldId id="580" r:id="rId50"/>
    <p:sldId id="774" r:id="rId51"/>
    <p:sldId id="813" r:id="rId5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5B2E8E-79E1-410B-A817-DC4C28F3A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6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B9040A-83C1-400D-AEF3-1E250B334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888501-80BB-4D30-9D3D-364E55C1BB9F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78307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3388FF-0B67-433D-B39D-0E3B8E55466C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5460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0A19AB-492E-498D-AC14-43856CC478F4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4813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CFAAF4-DB14-4334-B390-1BE7278EFACC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14809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B73FA3-FBEC-4818-ABD6-C5E523053571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7169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D7F54-77CC-4A8C-8EDF-D10C32CEF282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2560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7AD-7F92-4357-B65E-B07AC5A944D6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1400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3EBDC-EE54-4DFE-BF4E-E4BC92B5022B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76680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E6E3FC-5B73-4B73-BC39-C018DF7FE363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8532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F4FF08-8396-4215-8F5B-A86530A86C25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73704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EF2B01-B414-4E72-B8A7-90DA80524735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3677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C78452-8C83-44AB-815C-671C17FA44C3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26136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450438-0956-43AB-A2B9-F91C5C516CF9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73721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AD86DC-F05D-4EED-903F-A0790DB8EB81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95831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8BBB95-4D90-4271-8AD8-89446D5ED239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10167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62B765-5396-4742-AF77-688AD3E59673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0384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1A4791-4D6B-47BE-B291-AC55967CE05E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48470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8C0191-3EAB-45C7-A472-3CEFA5EEBF02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00447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03025D-DB21-4533-B8DC-4287B62AB8A2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60584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A96C0E-CE55-415F-BD6A-A591541CCB82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21326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F34600-0849-40DC-9975-41811D2EFE12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186766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F4A35A-23FB-4BD7-9BD0-BEE4D0FDB65D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4853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88D928-2341-415C-B6D1-200F34FE3DA3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49165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4E297F-157F-48F6-9E51-032F6E737223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7221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5C79FF-64A0-4052-8F3F-828613B16FB0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15762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8CE753-F74B-4E87-A19B-7F79B08F7922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74720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9C6C08-73D6-419C-8C11-C5D71B835116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73649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D14CC3-CFC9-463A-923A-E937DF5AB410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01621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F0A654-794F-4117-80F7-4789EC09BD40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06011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005CCB-DA13-4F4A-AE56-4197EF2470BF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7830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4C839B-88F5-4E9C-8505-8929ACDD4ACF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922782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C191DC-D147-41A8-A438-99B926F1D558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64531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56AD0E-41EA-46DC-B53B-12A3524CA51F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7854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10F8D6-C77B-48C2-96F7-C61157E7C897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037944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FC0D58-1297-43AD-982C-AC0D6BEE7EAC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18609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DB4994-C7E2-4624-8A42-A60A5C5510EB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78635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388211-6DA8-4CBE-BE89-DFF32C3573F6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06611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F255B9-73F1-4C43-92D1-8922B04CB82F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55887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5C9E4B-F778-4DA9-A1DA-82165A54B70C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591397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2CDADC-B7C8-4E18-B0A2-F8C3AF037C13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484282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AF22BC-3A3C-4A24-9DE9-B7CB744525B1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184117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78A939-C8E4-444E-AC4A-403B4FD0545F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1938027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63212C-8AA8-4221-81CD-7CF613B42AC7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6222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9F02D5-BFDD-4468-A431-B5915601FF0E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244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427D66-B5DC-4973-8F66-D2CB9879965C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6780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191A16-849A-4236-B20F-854F48A5FC59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7994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D08FB8-DB2D-41B7-BC0B-53B17DA6C4FC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9632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97E7A7-B542-416C-B804-6B045E30467A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1902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ACD7-12A2-49B6-A9FE-993988D6B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0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C88B2-BE3E-4F7E-BDD8-1021AA4844F1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6859-C114-4478-A411-34CC5C207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4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38C0-28A8-448F-B349-CA03804D1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5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45C7F-BD14-4334-B834-2A7DE2472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16737-B303-479B-AA91-AD10D134CD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CC3C3-AEE7-447E-987E-9F46D35EBA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34299-6B8C-4F25-A804-21121F1D9E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A8A5-912E-4C9F-84B8-0C400E073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856AE-1985-4D28-9FB3-221479B8A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73EAD-5BC3-4BFC-BB26-2C3EF80A5F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83F6D-8B3C-48E8-8B09-F335461671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8771-5A6B-42D3-B129-C9829B3CB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5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BB31-FEEB-4760-8743-3E2BA2698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2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F21D-130F-4500-9619-9FC3DEF30C71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B58AE-F09C-4A27-9C6D-A586F8A37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0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1DC2-2A36-4025-B289-6D4CDD11B16D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5FE8-8E5A-45AC-A5FC-C07EC5A50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3266-320C-4C50-8CFA-FC229BA3BE7A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E2BE-A81F-40FE-8E29-06BB5F8C4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069C-8375-4A97-9C2E-9D7825978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7B12-5CA6-433C-88A8-CC2F3B7C268B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EC8E-F9BD-47C5-B785-34F3953AD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02619C5-12FF-4D66-8E6E-694419D1FE01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638A83-07EB-4BD7-B853-1C95EA6C3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54" r:id="rId5"/>
    <p:sldLayoutId id="2147483755" r:id="rId6"/>
    <p:sldLayoutId id="2147483756" r:id="rId7"/>
    <p:sldLayoutId id="2147483764" r:id="rId8"/>
    <p:sldLayoutId id="2147483757" r:id="rId9"/>
    <p:sldLayoutId id="2147483758" r:id="rId10"/>
    <p:sldLayoutId id="214748376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January 01,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F1171F-F4AD-458D-9DBE-AE75CE3005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MCSE Guide to Microsoft Windows 7</a:t>
            </a:r>
            <a:endParaRPr lang="en-US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6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User Management</a:t>
            </a:r>
          </a:p>
        </p:txBody>
      </p:sp>
      <p:pic>
        <p:nvPicPr>
          <p:cNvPr id="10244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User Accounts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Administrator</a:t>
            </a:r>
          </a:p>
          <a:p>
            <a:pPr lvl="1"/>
            <a:r>
              <a:rPr lang="en-US" dirty="0" smtClean="0"/>
              <a:t>Most powerful local user account possible</a:t>
            </a:r>
          </a:p>
          <a:p>
            <a:pPr lvl="1"/>
            <a:r>
              <a:rPr lang="en-US" dirty="0" smtClean="0"/>
              <a:t>Unlimited access and unrestricted privileges to every aspect of Windows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Not visible on the logon screen</a:t>
            </a:r>
          </a:p>
          <a:p>
            <a:pPr lvl="2"/>
            <a:r>
              <a:rPr lang="en-US" dirty="0" smtClean="0"/>
              <a:t>Has a blank password by default</a:t>
            </a:r>
          </a:p>
          <a:p>
            <a:pPr lvl="2"/>
            <a:r>
              <a:rPr lang="en-US" dirty="0" smtClean="0"/>
              <a:t>Cannot be deleted</a:t>
            </a:r>
          </a:p>
          <a:p>
            <a:pPr lvl="2"/>
            <a:r>
              <a:rPr lang="en-US" dirty="0" smtClean="0"/>
              <a:t>Cannot be locked out due to incorrect logon attempts</a:t>
            </a:r>
          </a:p>
          <a:p>
            <a:pPr lvl="2"/>
            <a:r>
              <a:rPr lang="en-US" dirty="0" smtClean="0"/>
              <a:t>Cannot be removed from local administrators group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be disabled</a:t>
            </a:r>
          </a:p>
          <a:p>
            <a:pPr lvl="2"/>
            <a:r>
              <a:rPr lang="en-US" dirty="0"/>
              <a:t>Can be renamed</a:t>
            </a:r>
          </a:p>
          <a:p>
            <a:pPr lvl="1"/>
            <a:r>
              <a:rPr lang="en-US" dirty="0"/>
              <a:t>Disabled by default in Windows 7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User Accounts (cont'd.)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of the least privileged user accounts in Windows</a:t>
            </a:r>
          </a:p>
          <a:p>
            <a:pPr lvl="1"/>
            <a:r>
              <a:rPr lang="en-US" dirty="0"/>
              <a:t>Has extremely limited access to resources and computer activities</a:t>
            </a:r>
          </a:p>
          <a:p>
            <a:pPr lvl="1"/>
            <a:r>
              <a:rPr lang="en-US" dirty="0" smtClean="0"/>
              <a:t>Intended for occasional use by low-security users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2"/>
            <a:r>
              <a:rPr lang="en-US" dirty="0" smtClean="0"/>
              <a:t>Cannot be deleted</a:t>
            </a:r>
          </a:p>
          <a:p>
            <a:pPr lvl="2"/>
            <a:r>
              <a:rPr lang="en-US" dirty="0" smtClean="0"/>
              <a:t>Cannot be locked out</a:t>
            </a:r>
          </a:p>
          <a:p>
            <a:pPr lvl="2"/>
            <a:r>
              <a:rPr lang="en-US" dirty="0" smtClean="0"/>
              <a:t>Is disabled by default</a:t>
            </a:r>
          </a:p>
          <a:p>
            <a:pPr lvl="2"/>
            <a:r>
              <a:rPr lang="en-US" dirty="0" smtClean="0"/>
              <a:t>Has a blank password by default</a:t>
            </a:r>
          </a:p>
          <a:p>
            <a:pPr lvl="2"/>
            <a:r>
              <a:rPr lang="en-US" dirty="0" smtClean="0"/>
              <a:t>Can be renamed</a:t>
            </a:r>
          </a:p>
          <a:p>
            <a:pPr lvl="2"/>
            <a:r>
              <a:rPr lang="en-US" dirty="0" smtClean="0"/>
              <a:t>Is a member of the Guests group by default</a:t>
            </a:r>
          </a:p>
          <a:p>
            <a:pPr lvl="2"/>
            <a:r>
              <a:rPr lang="en-US" dirty="0" smtClean="0"/>
              <a:t>Is a member of the Everyone group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User Accounts (cont'd.)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Initial Account</a:t>
            </a:r>
          </a:p>
          <a:p>
            <a:pPr lvl="1"/>
            <a:r>
              <a:rPr lang="en-US" smtClean="0"/>
              <a:t>User created during installation is given administrative privileges</a:t>
            </a:r>
          </a:p>
          <a:p>
            <a:pPr lvl="1"/>
            <a:r>
              <a:rPr lang="en-US" smtClean="0"/>
              <a:t>Initial Account is different from Administrator account in that it: </a:t>
            </a:r>
          </a:p>
          <a:p>
            <a:pPr lvl="2"/>
            <a:r>
              <a:rPr lang="en-US" smtClean="0"/>
              <a:t>Is visible on the logon screen</a:t>
            </a:r>
          </a:p>
          <a:p>
            <a:pPr lvl="2"/>
            <a:r>
              <a:rPr lang="en-US" smtClean="0"/>
              <a:t>Does not have a blank password by default</a:t>
            </a:r>
          </a:p>
          <a:p>
            <a:pPr lvl="2"/>
            <a:r>
              <a:rPr lang="en-US" smtClean="0"/>
              <a:t>Can be deleted</a:t>
            </a:r>
          </a:p>
          <a:p>
            <a:pPr lvl="2"/>
            <a:r>
              <a:rPr lang="en-US" smtClean="0"/>
              <a:t>Can be locked out due to incorrect logon attempts</a:t>
            </a:r>
          </a:p>
          <a:p>
            <a:pPr lvl="2"/>
            <a:r>
              <a:rPr lang="en-US" smtClean="0"/>
              <a:t>Can be removed from the Administrators group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Groups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Groups are used to simplify the process of assigning security rights and permissions</a:t>
            </a:r>
          </a:p>
          <a:p>
            <a:r>
              <a:rPr lang="en-US" smtClean="0"/>
              <a:t>Members of a group have access</a:t>
            </a:r>
          </a:p>
          <a:p>
            <a:pPr lvl="1"/>
            <a:r>
              <a:rPr lang="en-US" smtClean="0"/>
              <a:t>To all resources that the group has been given permissions to access</a:t>
            </a:r>
          </a:p>
          <a:p>
            <a:r>
              <a:rPr lang="en-US" smtClean="0"/>
              <a:t>Windows 7 built-in groups</a:t>
            </a:r>
          </a:p>
          <a:p>
            <a:pPr lvl="1"/>
            <a:r>
              <a:rPr lang="en-US" smtClean="0"/>
              <a:t>Administrators</a:t>
            </a:r>
          </a:p>
          <a:p>
            <a:pPr lvl="1"/>
            <a:r>
              <a:rPr lang="en-US" smtClean="0"/>
              <a:t>Backup Operators</a:t>
            </a:r>
          </a:p>
          <a:p>
            <a:pPr lvl="1"/>
            <a:r>
              <a:rPr lang="en-US" smtClean="0"/>
              <a:t>Cryptographic Operators</a:t>
            </a:r>
          </a:p>
          <a:p>
            <a:pPr lvl="1"/>
            <a:r>
              <a:rPr lang="en-US" smtClean="0"/>
              <a:t>Distributed COM Users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Groups (cont'd.)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5486400"/>
          </a:xfrm>
        </p:spPr>
        <p:txBody>
          <a:bodyPr/>
          <a:lstStyle/>
          <a:p>
            <a:r>
              <a:rPr lang="en-US" dirty="0" smtClean="0"/>
              <a:t>Windows 7 built-in groups (cont'd.)</a:t>
            </a:r>
          </a:p>
          <a:p>
            <a:pPr lvl="1"/>
            <a:r>
              <a:rPr lang="en-US" dirty="0" smtClean="0"/>
              <a:t>Event Log Readers</a:t>
            </a:r>
          </a:p>
          <a:p>
            <a:pPr lvl="1"/>
            <a:r>
              <a:rPr lang="en-US" dirty="0" smtClean="0"/>
              <a:t>Guests</a:t>
            </a:r>
          </a:p>
          <a:p>
            <a:pPr lvl="1"/>
            <a:r>
              <a:rPr lang="en-US" dirty="0" smtClean="0"/>
              <a:t>IIS_IUSRS</a:t>
            </a:r>
          </a:p>
          <a:p>
            <a:pPr lvl="1"/>
            <a:r>
              <a:rPr lang="en-US" dirty="0" smtClean="0"/>
              <a:t>Network Configuration Operators</a:t>
            </a:r>
          </a:p>
          <a:p>
            <a:pPr lvl="1"/>
            <a:r>
              <a:rPr lang="en-US" dirty="0" smtClean="0"/>
              <a:t>Performance Log Users</a:t>
            </a:r>
          </a:p>
          <a:p>
            <a:pPr lvl="1"/>
            <a:r>
              <a:rPr lang="en-US" dirty="0" smtClean="0"/>
              <a:t>Performance Monitor Users</a:t>
            </a:r>
          </a:p>
          <a:p>
            <a:pPr lvl="1"/>
            <a:r>
              <a:rPr lang="en-US" dirty="0" smtClean="0"/>
              <a:t>Power Users</a:t>
            </a:r>
          </a:p>
          <a:p>
            <a:pPr lvl="1"/>
            <a:r>
              <a:rPr lang="en-US" dirty="0" smtClean="0"/>
              <a:t>Remote Desktop Users</a:t>
            </a:r>
          </a:p>
          <a:p>
            <a:pPr lvl="1"/>
            <a:r>
              <a:rPr lang="en-US" dirty="0" smtClean="0"/>
              <a:t>Replicator</a:t>
            </a:r>
          </a:p>
          <a:p>
            <a:pPr lvl="1"/>
            <a:r>
              <a:rPr lang="en-US" dirty="0" smtClean="0"/>
              <a:t>Users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Users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Creating a user can be done from:</a:t>
            </a:r>
          </a:p>
          <a:p>
            <a:pPr lvl="1"/>
            <a:r>
              <a:rPr lang="en-US" dirty="0" smtClean="0"/>
              <a:t>Control Panel</a:t>
            </a:r>
          </a:p>
          <a:p>
            <a:pPr lvl="1"/>
            <a:r>
              <a:rPr lang="en-US" dirty="0" smtClean="0"/>
              <a:t>Local Users and Groups MMC snap-in</a:t>
            </a:r>
          </a:p>
          <a:p>
            <a:pPr lvl="1"/>
            <a:r>
              <a:rPr lang="en-US" dirty="0" smtClean="0"/>
              <a:t>Advanced User Accounts applet</a:t>
            </a:r>
          </a:p>
          <a:p>
            <a:r>
              <a:rPr lang="en-US" dirty="0" smtClean="0"/>
              <a:t>Standard user account</a:t>
            </a:r>
          </a:p>
          <a:p>
            <a:pPr lvl="1"/>
            <a:r>
              <a:rPr lang="en-US" dirty="0" smtClean="0"/>
              <a:t>Derives its privileges from being a member of the local Users group</a:t>
            </a:r>
          </a:p>
          <a:p>
            <a:pPr lvl="1"/>
            <a:r>
              <a:rPr lang="en-US" dirty="0" smtClean="0"/>
              <a:t>Cannot compromise the security or stability of Windows 7</a:t>
            </a:r>
          </a:p>
          <a:p>
            <a:r>
              <a:rPr lang="en-US" dirty="0"/>
              <a:t>Administrator account</a:t>
            </a:r>
          </a:p>
          <a:p>
            <a:pPr lvl="1"/>
            <a:r>
              <a:rPr lang="en-US" dirty="0"/>
              <a:t>Derives its privileges from being a member of the local Administrators group</a:t>
            </a:r>
          </a:p>
          <a:p>
            <a:pPr lvl="1"/>
            <a:r>
              <a:rPr lang="en-US" dirty="0"/>
              <a:t>Has complete access to the system</a:t>
            </a:r>
          </a:p>
          <a:p>
            <a:r>
              <a:rPr lang="en-US" dirty="0"/>
              <a:t>Most actions that are triggered by an Administrator do not result in a prompt from User Account Control</a:t>
            </a:r>
          </a:p>
          <a:p>
            <a:pPr lvl="1"/>
            <a:r>
              <a:rPr lang="en-US" dirty="0"/>
              <a:t>Changes triggered by software do result in a prompt from User Account Control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Accounts Applet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Accounts applet in Control Panel</a:t>
            </a:r>
          </a:p>
          <a:p>
            <a:pPr lvl="1"/>
            <a:r>
              <a:rPr lang="en-US" smtClean="0"/>
              <a:t>Simplified interface for user management</a:t>
            </a:r>
          </a:p>
          <a:p>
            <a:r>
              <a:rPr lang="en-US" smtClean="0"/>
              <a:t>Users can perform basic administration for their accounts using this interface</a:t>
            </a:r>
          </a:p>
          <a:p>
            <a:r>
              <a:rPr lang="en-US" smtClean="0"/>
              <a:t>Administrative options with a shield beside them are restricted to administrative users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5969635" cy="26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Local Users and Groups MMC Snap-In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create and manage both user accounts and groups</a:t>
            </a:r>
          </a:p>
          <a:p>
            <a:r>
              <a:rPr lang="en-US" dirty="0" smtClean="0"/>
              <a:t>General user tasks you can perform</a:t>
            </a:r>
          </a:p>
          <a:p>
            <a:pPr lvl="1"/>
            <a:r>
              <a:rPr lang="en-US" dirty="0" smtClean="0"/>
              <a:t>Create a new user</a:t>
            </a:r>
          </a:p>
          <a:p>
            <a:pPr lvl="1"/>
            <a:r>
              <a:rPr lang="en-US" dirty="0" smtClean="0"/>
              <a:t>Delete a user</a:t>
            </a:r>
          </a:p>
          <a:p>
            <a:pPr lvl="1"/>
            <a:r>
              <a:rPr lang="en-US" dirty="0" smtClean="0"/>
              <a:t>Rename a user</a:t>
            </a:r>
          </a:p>
          <a:p>
            <a:pPr lvl="1"/>
            <a:r>
              <a:rPr lang="en-US" dirty="0" smtClean="0"/>
              <a:t>Set a user password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Users and Groups MMC Snap-In </a:t>
            </a:r>
            <a:r>
              <a:rPr lang="en-US" dirty="0"/>
              <a:t>User </a:t>
            </a:r>
            <a:r>
              <a:rPr lang="en-US" dirty="0" smtClean="0"/>
              <a:t>Properties </a:t>
            </a:r>
            <a:r>
              <a:rPr lang="en-US" dirty="0"/>
              <a:t>Dialog Box 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Tab</a:t>
            </a:r>
          </a:p>
          <a:p>
            <a:pPr lvl="1"/>
            <a:r>
              <a:rPr lang="en-US" dirty="0" smtClean="0"/>
              <a:t>Change full name</a:t>
            </a:r>
          </a:p>
          <a:p>
            <a:pPr lvl="1"/>
            <a:r>
              <a:rPr lang="en-US" dirty="0" smtClean="0"/>
              <a:t>Control password</a:t>
            </a:r>
          </a:p>
          <a:p>
            <a:r>
              <a:rPr lang="en-US" dirty="0" smtClean="0"/>
              <a:t>Member Of tab</a:t>
            </a:r>
          </a:p>
          <a:p>
            <a:pPr lvl="1"/>
            <a:r>
              <a:rPr lang="en-US" dirty="0" smtClean="0"/>
              <a:t>Lists groups of which the user account is a member</a:t>
            </a:r>
          </a:p>
          <a:p>
            <a:pPr lvl="2"/>
            <a:r>
              <a:rPr lang="en-US" dirty="0" smtClean="0"/>
              <a:t>Any rights and permissions assigned to these groups are also given to the user account</a:t>
            </a:r>
          </a:p>
          <a:p>
            <a:r>
              <a:rPr lang="en-US" dirty="0" smtClean="0"/>
              <a:t>Profile tab</a:t>
            </a:r>
          </a:p>
          <a:p>
            <a:pPr lvl="1"/>
            <a:r>
              <a:rPr lang="en-US" dirty="0" smtClean="0"/>
              <a:t>Often used in corporate environments for domain-level accounts</a:t>
            </a:r>
          </a:p>
          <a:p>
            <a:pPr lvl="1"/>
            <a:r>
              <a:rPr lang="en-US" dirty="0" smtClean="0"/>
              <a:t>Profile path specifies location of profile for this user</a:t>
            </a:r>
          </a:p>
          <a:p>
            <a:pPr lvl="2"/>
            <a:r>
              <a:rPr lang="en-US" dirty="0" smtClean="0"/>
              <a:t>By default, profiles are stored in C:\Users\%USERNAME%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01904"/>
            <a:ext cx="3688080" cy="4107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71" y="1770528"/>
            <a:ext cx="3715391" cy="4138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70" y="1770528"/>
            <a:ext cx="3713097" cy="4138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Users and Groups MMC Snap-In </a:t>
            </a:r>
            <a:r>
              <a:rPr lang="en-US" dirty="0"/>
              <a:t>User </a:t>
            </a:r>
            <a:r>
              <a:rPr lang="en-US" dirty="0" smtClean="0"/>
              <a:t>Properties </a:t>
            </a:r>
            <a:r>
              <a:rPr lang="en-US" dirty="0"/>
              <a:t>Dialog Box </a:t>
            </a:r>
            <a:r>
              <a:rPr lang="en-US" dirty="0" smtClean="0"/>
              <a:t>(cont'd.)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the Profile tab has</a:t>
            </a:r>
            <a:endParaRPr lang="en-US" dirty="0"/>
          </a:p>
          <a:p>
            <a:pPr lvl="1"/>
            <a:r>
              <a:rPr lang="en-US" dirty="0" smtClean="0"/>
              <a:t>Logon script box</a:t>
            </a:r>
          </a:p>
          <a:p>
            <a:pPr lvl="2"/>
            <a:r>
              <a:rPr lang="en-US" dirty="0" smtClean="0"/>
              <a:t>Defines a script that is run each time during logon</a:t>
            </a:r>
          </a:p>
          <a:p>
            <a:pPr lvl="1"/>
            <a:r>
              <a:rPr lang="en-US" dirty="0" smtClean="0"/>
              <a:t>Home folder</a:t>
            </a:r>
          </a:p>
          <a:p>
            <a:pPr lvl="2"/>
            <a:r>
              <a:rPr lang="en-US" dirty="0" smtClean="0"/>
              <a:t>Defines a default location for saving files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local user accounts and groups</a:t>
            </a:r>
          </a:p>
          <a:p>
            <a:r>
              <a:rPr lang="en-US" dirty="0" smtClean="0"/>
              <a:t>Create and manage user accounts</a:t>
            </a:r>
          </a:p>
          <a:p>
            <a:r>
              <a:rPr lang="en-US" dirty="0" smtClean="0"/>
              <a:t>Manage Profiles</a:t>
            </a:r>
          </a:p>
          <a:p>
            <a:r>
              <a:rPr lang="en-US" dirty="0" smtClean="0"/>
              <a:t>Describe Windows 7 integration with networks</a:t>
            </a:r>
          </a:p>
          <a:p>
            <a:r>
              <a:rPr lang="en-US" dirty="0" smtClean="0"/>
              <a:t>Configure and use Parental Controls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Users and Groups MMC Snap-In </a:t>
            </a:r>
            <a:r>
              <a:rPr lang="en-US" dirty="0" smtClean="0"/>
              <a:t>Group Properties </a:t>
            </a:r>
            <a:r>
              <a:rPr lang="en-US" dirty="0"/>
              <a:t>Dialog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76800"/>
          </a:xfrm>
        </p:spPr>
        <p:txBody>
          <a:bodyPr/>
          <a:lstStyle/>
          <a:p>
            <a:r>
              <a:rPr lang="en-US" dirty="0"/>
              <a:t>When you view the properties of a group, there is only a single tab</a:t>
            </a:r>
          </a:p>
          <a:p>
            <a:pPr lvl="1"/>
            <a:r>
              <a:rPr lang="en-US" dirty="0"/>
              <a:t>Provides a description of the group and a list of the group members</a:t>
            </a:r>
          </a:p>
          <a:p>
            <a:pPr lvl="1"/>
            <a:r>
              <a:rPr lang="en-US" dirty="0"/>
              <a:t>You can add and remove users from the group here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886200" cy="43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User Accounts Applet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Available only by starting it from the command line</a:t>
            </a:r>
          </a:p>
          <a:p>
            <a:r>
              <a:rPr lang="en-US" smtClean="0"/>
              <a:t>To start the advanced User Accounts applet from a command line, use the netplwiz command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Profiles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profile</a:t>
            </a:r>
          </a:p>
          <a:p>
            <a:pPr lvl="1"/>
            <a:r>
              <a:rPr lang="en-US" dirty="0" smtClean="0"/>
              <a:t>Collection of desktop and environment configurations for a specific user or group of users</a:t>
            </a:r>
          </a:p>
          <a:p>
            <a:r>
              <a:rPr lang="en-US" dirty="0" smtClean="0"/>
              <a:t>By default, each user has a separate profile stored in C:\Users</a:t>
            </a:r>
          </a:p>
          <a:p>
            <a:r>
              <a:rPr lang="en-US" dirty="0" smtClean="0"/>
              <a:t>Profile folders and information found in a User Profile (see page 263 for detailed explanation for each folder).</a:t>
            </a:r>
          </a:p>
          <a:p>
            <a:pPr lvl="1"/>
            <a:r>
              <a:rPr lang="en-US" dirty="0" err="1" smtClean="0"/>
              <a:t>AppData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Application Data</a:t>
            </a:r>
          </a:p>
          <a:p>
            <a:pPr lvl="1"/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Cookies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Profiles (cont'd.)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folders and information </a:t>
            </a:r>
            <a:r>
              <a:rPr lang="en-US" dirty="0"/>
              <a:t>found in a User Profile</a:t>
            </a:r>
            <a:r>
              <a:rPr lang="en-US" dirty="0" smtClean="0"/>
              <a:t> (cont'd.)</a:t>
            </a:r>
          </a:p>
          <a:p>
            <a:pPr lvl="1"/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Favorites</a:t>
            </a:r>
          </a:p>
          <a:p>
            <a:pPr lvl="1"/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Local Settings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My Documents</a:t>
            </a:r>
          </a:p>
          <a:p>
            <a:pPr lvl="1"/>
            <a:r>
              <a:rPr lang="en-US" dirty="0" err="1" smtClean="0"/>
              <a:t>NetHood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Profiles (cont'd.)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folders and information </a:t>
            </a:r>
            <a:r>
              <a:rPr lang="en-US" dirty="0"/>
              <a:t>found in a User Profile</a:t>
            </a:r>
            <a:r>
              <a:rPr lang="en-US" dirty="0" smtClean="0"/>
              <a:t> (cont'd.)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err="1" smtClean="0"/>
              <a:t>PrintHood</a:t>
            </a:r>
            <a:endParaRPr lang="en-US" dirty="0" smtClean="0"/>
          </a:p>
          <a:p>
            <a:pPr lvl="1"/>
            <a:r>
              <a:rPr lang="en-US" dirty="0" smtClean="0"/>
              <a:t>Recent</a:t>
            </a:r>
          </a:p>
          <a:p>
            <a:pPr lvl="1"/>
            <a:r>
              <a:rPr lang="en-US" dirty="0" smtClean="0"/>
              <a:t>Saved Games</a:t>
            </a:r>
          </a:p>
          <a:p>
            <a:pPr lvl="1"/>
            <a:r>
              <a:rPr lang="en-US" dirty="0" smtClean="0"/>
              <a:t>Searches</a:t>
            </a:r>
          </a:p>
          <a:p>
            <a:pPr lvl="1"/>
            <a:r>
              <a:rPr lang="en-US" dirty="0" err="1" smtClean="0"/>
              <a:t>SendTo</a:t>
            </a:r>
            <a:endParaRPr lang="en-US" dirty="0" smtClean="0"/>
          </a:p>
          <a:p>
            <a:pPr lvl="1"/>
            <a:r>
              <a:rPr lang="en-US" dirty="0" smtClean="0"/>
              <a:t>Start Menu</a:t>
            </a:r>
          </a:p>
          <a:p>
            <a:pPr lvl="1"/>
            <a:r>
              <a:rPr lang="en-US" dirty="0" smtClean="0"/>
              <a:t>Templates</a:t>
            </a:r>
          </a:p>
          <a:p>
            <a:pPr lvl="1"/>
            <a:r>
              <a:rPr lang="en-US" dirty="0" smtClean="0"/>
              <a:t>Videos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Profiles (cont'd.)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folders and information </a:t>
            </a:r>
            <a:r>
              <a:rPr lang="en-US" dirty="0"/>
              <a:t>found in a User Profile</a:t>
            </a:r>
            <a:r>
              <a:rPr lang="en-US" dirty="0" smtClean="0"/>
              <a:t> (cont'd.)</a:t>
            </a:r>
          </a:p>
          <a:p>
            <a:pPr lvl="1"/>
            <a:r>
              <a:rPr lang="en-US" dirty="0" smtClean="0"/>
              <a:t>NTUSER.DAT</a:t>
            </a:r>
          </a:p>
          <a:p>
            <a:pPr lvl="1"/>
            <a:r>
              <a:rPr lang="en-US" dirty="0" smtClean="0"/>
              <a:t>NTUSER.DAT.LOG</a:t>
            </a:r>
          </a:p>
          <a:p>
            <a:pPr lvl="1"/>
            <a:r>
              <a:rPr lang="en-US" dirty="0" smtClean="0"/>
              <a:t>NTUSER.DAT{</a:t>
            </a:r>
            <a:r>
              <a:rPr lang="en-US" dirty="0" err="1" smtClean="0"/>
              <a:t>guid</a:t>
            </a:r>
            <a:r>
              <a:rPr lang="en-US" dirty="0" smtClean="0"/>
              <a:t>}.</a:t>
            </a:r>
            <a:r>
              <a:rPr lang="en-US" dirty="0" err="1" smtClean="0"/>
              <a:t>TM.blf</a:t>
            </a:r>
            <a:endParaRPr lang="en-US" dirty="0" smtClean="0"/>
          </a:p>
          <a:p>
            <a:pPr lvl="1"/>
            <a:r>
              <a:rPr lang="en-US" dirty="0" smtClean="0"/>
              <a:t>NTUSER.DAT{</a:t>
            </a:r>
            <a:r>
              <a:rPr lang="en-US" dirty="0" err="1" smtClean="0"/>
              <a:t>guid</a:t>
            </a:r>
            <a:r>
              <a:rPr lang="en-US" dirty="0" smtClean="0"/>
              <a:t>}.</a:t>
            </a:r>
            <a:r>
              <a:rPr lang="en-US" dirty="0" err="1" smtClean="0"/>
              <a:t>TMContainerxxxxxx.regtrans-ms</a:t>
            </a:r>
            <a:endParaRPr lang="en-US" dirty="0" smtClean="0"/>
          </a:p>
          <a:p>
            <a:pPr lvl="1"/>
            <a:r>
              <a:rPr lang="en-US" dirty="0" smtClean="0"/>
              <a:t>Ntuser.ini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Default Profile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4572000"/>
          </a:xfrm>
        </p:spPr>
        <p:txBody>
          <a:bodyPr/>
          <a:lstStyle/>
          <a:p>
            <a:r>
              <a:rPr lang="en-US" dirty="0" smtClean="0"/>
              <a:t>Default profile: when new user profiles are created</a:t>
            </a:r>
          </a:p>
          <a:p>
            <a:r>
              <a:rPr lang="en-US" dirty="0" smtClean="0"/>
              <a:t>Windows 7 copies the default user profile to create a profile for the new user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Roaming Profiles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Roaming profile</a:t>
            </a:r>
          </a:p>
          <a:p>
            <a:pPr lvl="1"/>
            <a:r>
              <a:rPr lang="en-US" smtClean="0"/>
              <a:t>Stored in a network location rather than on the local hard drive</a:t>
            </a:r>
          </a:p>
          <a:p>
            <a:pPr lvl="1"/>
            <a:r>
              <a:rPr lang="en-US" smtClean="0"/>
              <a:t>Settings move with a user from computer to computer on the network</a:t>
            </a:r>
          </a:p>
          <a:p>
            <a:r>
              <a:rPr lang="en-US" smtClean="0"/>
              <a:t>Useful when a corporation uses Outlook and Exchange for an e-mail system</a:t>
            </a:r>
          </a:p>
          <a:p>
            <a:r>
              <a:rPr lang="en-US" smtClean="0"/>
              <a:t>To configure a roaming profile</a:t>
            </a:r>
          </a:p>
          <a:p>
            <a:pPr lvl="1"/>
            <a:r>
              <a:rPr lang="en-US" smtClean="0"/>
              <a:t>You must edit the user account to point the profile directory at a network location</a:t>
            </a:r>
          </a:p>
          <a:p>
            <a:r>
              <a:rPr lang="en-US" smtClean="0"/>
              <a:t>A roaming profile is copied to the local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Mandatory Profiles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Mandatory profile</a:t>
            </a:r>
          </a:p>
          <a:p>
            <a:pPr lvl="1"/>
            <a:r>
              <a:rPr lang="en-US" smtClean="0"/>
              <a:t>Profile that cannot be modified</a:t>
            </a:r>
          </a:p>
          <a:p>
            <a:r>
              <a:rPr lang="en-US" smtClean="0"/>
              <a:t>Users can make changes to their desktop settings while they are logged on</a:t>
            </a:r>
          </a:p>
          <a:p>
            <a:pPr lvl="1"/>
            <a:r>
              <a:rPr lang="en-US" smtClean="0"/>
              <a:t>But the changes are not saved</a:t>
            </a:r>
          </a:p>
          <a:p>
            <a:r>
              <a:rPr lang="en-US" smtClean="0"/>
              <a:t>Most mandatory profiles are implemented as roaming user profiles</a:t>
            </a:r>
          </a:p>
          <a:p>
            <a:r>
              <a:rPr lang="en-US" smtClean="0"/>
              <a:t>To change a profile to a mandatory profile, you rename the file NTUSER.DAT to NTUSER.MAN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Public Profile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profile</a:t>
            </a:r>
          </a:p>
          <a:p>
            <a:pPr lvl="1"/>
            <a:r>
              <a:rPr lang="en-US" dirty="0" smtClean="0"/>
              <a:t>Different from other profiles because it is not a complete profile</a:t>
            </a:r>
          </a:p>
          <a:p>
            <a:pPr lvl="1"/>
            <a:r>
              <a:rPr lang="en-US" dirty="0" smtClean="0"/>
              <a:t>Does not include an NTUSER.DAT file and consequently does not include any registry settings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Accounts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077200" cy="4572000"/>
          </a:xfrm>
        </p:spPr>
        <p:txBody>
          <a:bodyPr/>
          <a:lstStyle/>
          <a:p>
            <a:r>
              <a:rPr lang="en-US" dirty="0" smtClean="0"/>
              <a:t>User account</a:t>
            </a:r>
          </a:p>
          <a:p>
            <a:pPr lvl="1"/>
            <a:r>
              <a:rPr lang="en-US" dirty="0" smtClean="0"/>
              <a:t>Required for individuals to log on to Windows 7 and use resources on the computer</a:t>
            </a:r>
          </a:p>
          <a:p>
            <a:pPr lvl="1"/>
            <a:r>
              <a:rPr lang="en-US" dirty="0" smtClean="0"/>
              <a:t>Has attributes that describe user and control access</a:t>
            </a:r>
          </a:p>
          <a:p>
            <a:r>
              <a:rPr lang="en-US" dirty="0" smtClean="0"/>
              <a:t>Local user accounts</a:t>
            </a:r>
          </a:p>
          <a:p>
            <a:pPr lvl="1"/>
            <a:r>
              <a:rPr lang="en-US" dirty="0" smtClean="0"/>
              <a:t>User accounts created in Windows 7</a:t>
            </a:r>
          </a:p>
          <a:p>
            <a:pPr lvl="1"/>
            <a:r>
              <a:rPr lang="en-US" dirty="0" smtClean="0"/>
              <a:t>Exist only on the local computer</a:t>
            </a:r>
          </a:p>
          <a:p>
            <a:r>
              <a:rPr lang="en-US" dirty="0" smtClean="0"/>
              <a:t>User accounts are stored in the Security Accounts Manager (SAM) database</a:t>
            </a:r>
          </a:p>
          <a:p>
            <a:pPr lvl="1"/>
            <a:r>
              <a:rPr lang="en-US" dirty="0" smtClean="0"/>
              <a:t>Within the SAM database, each user account is assigned a Security Identifier (SID)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Public Profile (cont'd.)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profile folders (cont'd.)</a:t>
            </a:r>
          </a:p>
          <a:p>
            <a:pPr lvl="1"/>
            <a:r>
              <a:rPr lang="en-US" dirty="0"/>
              <a:t>Favorites</a:t>
            </a:r>
          </a:p>
          <a:p>
            <a:pPr lvl="1"/>
            <a:r>
              <a:rPr lang="en-US" dirty="0"/>
              <a:t>Libraries</a:t>
            </a:r>
          </a:p>
          <a:p>
            <a:pPr lvl="1"/>
            <a:r>
              <a:rPr lang="en-US" dirty="0"/>
              <a:t>Public Desktop</a:t>
            </a:r>
          </a:p>
          <a:p>
            <a:pPr lvl="1"/>
            <a:r>
              <a:rPr lang="en-US" dirty="0"/>
              <a:t>Public Documents</a:t>
            </a:r>
          </a:p>
          <a:p>
            <a:pPr lvl="1"/>
            <a:r>
              <a:rPr lang="en-US" dirty="0"/>
              <a:t>Public Downloads</a:t>
            </a:r>
          </a:p>
          <a:p>
            <a:pPr lvl="1"/>
            <a:r>
              <a:rPr lang="en-US" dirty="0" smtClean="0"/>
              <a:t>Public Music</a:t>
            </a:r>
          </a:p>
          <a:p>
            <a:pPr lvl="1"/>
            <a:r>
              <a:rPr lang="en-US" dirty="0" smtClean="0"/>
              <a:t>Public Pictures</a:t>
            </a:r>
          </a:p>
          <a:p>
            <a:pPr lvl="1"/>
            <a:r>
              <a:rPr lang="en-US" dirty="0" smtClean="0"/>
              <a:t>Public Recorded TV</a:t>
            </a:r>
          </a:p>
          <a:p>
            <a:pPr lvl="1"/>
            <a:r>
              <a:rPr lang="en-US" dirty="0" smtClean="0"/>
              <a:t>Public Videos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Start Menu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Start menu</a:t>
            </a:r>
          </a:p>
          <a:p>
            <a:pPr lvl="1"/>
            <a:r>
              <a:rPr lang="en-US" smtClean="0"/>
              <a:t>Collection of folders and shortcuts to applications</a:t>
            </a:r>
          </a:p>
          <a:p>
            <a:r>
              <a:rPr lang="en-US" smtClean="0"/>
              <a:t>Modifying the Start menu is as simple as creating folders and shortcuts</a:t>
            </a:r>
          </a:p>
          <a:p>
            <a:r>
              <a:rPr lang="en-US" smtClean="0"/>
              <a:t>Users all have a personal version of the Start menu that is stored in their profile</a:t>
            </a:r>
          </a:p>
          <a:p>
            <a:r>
              <a:rPr lang="en-US" smtClean="0"/>
              <a:t>Use Windows Explorer to access and modify the contents of the Start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Integration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logon and authorization is very different in a networked environment</a:t>
            </a:r>
          </a:p>
          <a:p>
            <a:r>
              <a:rPr lang="en-US" smtClean="0"/>
              <a:t>Network types</a:t>
            </a:r>
          </a:p>
          <a:p>
            <a:pPr lvl="1"/>
            <a:r>
              <a:rPr lang="en-US" smtClean="0"/>
              <a:t>Peer-to-peer</a:t>
            </a:r>
          </a:p>
          <a:p>
            <a:pPr lvl="1"/>
            <a:r>
              <a:rPr lang="en-US" smtClean="0"/>
              <a:t>Domain-based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Peer-to-Peer Networks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Peer-to-peer network (or workgroup)</a:t>
            </a:r>
          </a:p>
          <a:p>
            <a:pPr lvl="1"/>
            <a:r>
              <a:rPr lang="en-US" smtClean="0"/>
              <a:t>Consists of multiple Windows computers that share information</a:t>
            </a:r>
          </a:p>
          <a:p>
            <a:r>
              <a:rPr lang="en-US" smtClean="0"/>
              <a:t>No computer on the network serves as a central authoritative source of user information</a:t>
            </a:r>
          </a:p>
          <a:p>
            <a:r>
              <a:rPr lang="en-US" smtClean="0"/>
              <a:t>Each computer maintains a separate list of users and groups in its own SAM database</a:t>
            </a:r>
          </a:p>
          <a:p>
            <a:r>
              <a:rPr lang="en-US" smtClean="0"/>
              <a:t>Most commonly implemented in homes and small offices</a:t>
            </a:r>
          </a:p>
          <a:p>
            <a:r>
              <a:rPr lang="en-US" smtClean="0"/>
              <a:t>Windows 7 has a limit of 20 connections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Peer-to-Peer Networks (cont'd.)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676400"/>
            <a:ext cx="4962525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Peer-to-Peer Networks (cont'd.)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Access shares or printers on a remote computer</a:t>
            </a:r>
          </a:p>
          <a:p>
            <a:pPr lvl="1"/>
            <a:r>
              <a:rPr lang="en-US" smtClean="0"/>
              <a:t>You must log on as a user that exists on the remote computer</a:t>
            </a:r>
          </a:p>
          <a:p>
            <a:r>
              <a:rPr lang="en-US" smtClean="0"/>
              <a:t>Pass-through authentication</a:t>
            </a:r>
          </a:p>
          <a:p>
            <a:pPr lvl="1"/>
            <a:r>
              <a:rPr lang="en-US" smtClean="0"/>
              <a:t>Simplest authentication method for users</a:t>
            </a:r>
          </a:p>
          <a:p>
            <a:pPr lvl="1"/>
            <a:r>
              <a:rPr lang="en-US" smtClean="0"/>
              <a:t>Remote computer has a user account with the exact same name and password as the local machine</a:t>
            </a:r>
          </a:p>
          <a:p>
            <a:r>
              <a:rPr lang="en-US" smtClean="0"/>
              <a:t>No automated mechanism to synchronize user accounts and passwords between computers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Domain-Based Networks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accounts for domain-based networks are much easier to manage</a:t>
            </a:r>
          </a:p>
          <a:p>
            <a:r>
              <a:rPr lang="en-US" smtClean="0"/>
              <a:t>Domain controller</a:t>
            </a:r>
          </a:p>
          <a:p>
            <a:pPr lvl="1"/>
            <a:r>
              <a:rPr lang="en-US" smtClean="0"/>
              <a:t>Central server responsible for maintaining user accounts and computer accounts</a:t>
            </a:r>
          </a:p>
          <a:p>
            <a:r>
              <a:rPr lang="en-US" smtClean="0"/>
              <a:t>Computers in the domain share the user accounts on the domain controller</a:t>
            </a:r>
          </a:p>
          <a:p>
            <a:pPr lvl="1"/>
            <a:r>
              <a:rPr lang="en-US" smtClean="0"/>
              <a:t>User accounts only need be created once</a:t>
            </a:r>
          </a:p>
          <a:p>
            <a:pPr lvl="1"/>
            <a:r>
              <a:rPr lang="en-US" smtClean="0"/>
              <a:t>No concerns about synchronizing passwords between multiple accounts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Domain-Based Networks (cont'd.)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600200"/>
            <a:ext cx="4962525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Domain-Based Networks (cont'd.)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participate in a domain</a:t>
            </a:r>
          </a:p>
          <a:p>
            <a:pPr lvl="1"/>
            <a:r>
              <a:rPr lang="en-US" smtClean="0"/>
              <a:t>Windows 7 computers are joined to the domain</a:t>
            </a:r>
          </a:p>
          <a:p>
            <a:r>
              <a:rPr lang="en-US" smtClean="0"/>
              <a:t>Domain Admins group becomes a member of the local Administrators group</a:t>
            </a:r>
          </a:p>
          <a:p>
            <a:pPr lvl="1"/>
            <a:r>
              <a:rPr lang="en-US" smtClean="0"/>
              <a:t>To allow centralized administration by the domain administrators</a:t>
            </a:r>
          </a:p>
          <a:p>
            <a:r>
              <a:rPr lang="en-US" smtClean="0"/>
              <a:t>Domain Users group becomes a member of the local Users group</a:t>
            </a:r>
          </a:p>
          <a:p>
            <a:pPr lvl="1"/>
            <a:r>
              <a:rPr lang="en-US" smtClean="0"/>
              <a:t>To allow all users in the domain to log on to Windows 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Cached Credentials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you use Windows 7 and log on to a domain</a:t>
            </a:r>
          </a:p>
          <a:p>
            <a:pPr lvl="1"/>
            <a:r>
              <a:rPr lang="en-US" smtClean="0"/>
              <a:t>Your authentication credentials are automatically cached in Windows 7</a:t>
            </a:r>
          </a:p>
          <a:p>
            <a:pPr lvl="2"/>
            <a:r>
              <a:rPr lang="en-US" smtClean="0"/>
              <a:t>Important for mobile computers that are not always connected to the domain</a:t>
            </a:r>
          </a:p>
          <a:p>
            <a:r>
              <a:rPr lang="en-US" smtClean="0"/>
              <a:t>After credentials are cached locally</a:t>
            </a:r>
          </a:p>
          <a:p>
            <a:pPr lvl="1"/>
            <a:r>
              <a:rPr lang="en-US" smtClean="0"/>
              <a:t>You can log on to a computer using a domain user account</a:t>
            </a:r>
          </a:p>
          <a:p>
            <a:pPr lvl="2"/>
            <a:r>
              <a:rPr lang="en-US" smtClean="0"/>
              <a:t>Even when the domain cannot be contacted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Logon Methods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4572000"/>
          </a:xfrm>
        </p:spPr>
        <p:txBody>
          <a:bodyPr/>
          <a:lstStyle/>
          <a:p>
            <a:r>
              <a:rPr lang="en-US" dirty="0" smtClean="0"/>
              <a:t>Windows 7 configurations</a:t>
            </a:r>
          </a:p>
          <a:p>
            <a:pPr lvl="1"/>
            <a:r>
              <a:rPr lang="en-US" dirty="0" smtClean="0"/>
              <a:t>Standalone</a:t>
            </a:r>
          </a:p>
          <a:p>
            <a:pPr lvl="1"/>
            <a:r>
              <a:rPr lang="en-US" dirty="0" smtClean="0"/>
              <a:t>Workgroup member</a:t>
            </a:r>
          </a:p>
          <a:p>
            <a:pPr lvl="1"/>
            <a:r>
              <a:rPr lang="en-US" dirty="0" smtClean="0"/>
              <a:t>Domain client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Parental Controls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Parental Controls</a:t>
            </a:r>
          </a:p>
          <a:p>
            <a:pPr lvl="1"/>
            <a:r>
              <a:rPr lang="en-US" smtClean="0"/>
              <a:t>Method for controlling how Windows 7 is used by specific user accounts</a:t>
            </a:r>
          </a:p>
          <a:p>
            <a:pPr lvl="1"/>
            <a:r>
              <a:rPr lang="en-US" smtClean="0"/>
              <a:t>The accounts must be Standard user accounts</a:t>
            </a:r>
          </a:p>
          <a:p>
            <a:r>
              <a:rPr lang="en-US" smtClean="0"/>
              <a:t>Tasks performed with Parental Controls</a:t>
            </a:r>
          </a:p>
          <a:p>
            <a:pPr lvl="1"/>
            <a:r>
              <a:rPr lang="en-US" smtClean="0"/>
              <a:t>Configure time limits</a:t>
            </a:r>
          </a:p>
          <a:p>
            <a:pPr lvl="1"/>
            <a:r>
              <a:rPr lang="en-US" smtClean="0"/>
              <a:t>Control game playing</a:t>
            </a:r>
          </a:p>
          <a:p>
            <a:pPr lvl="1"/>
            <a:r>
              <a:rPr lang="en-US" smtClean="0"/>
              <a:t>Allow and block programs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Limits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Time limits</a:t>
            </a:r>
          </a:p>
          <a:p>
            <a:pPr lvl="1"/>
            <a:r>
              <a:rPr lang="en-US" smtClean="0"/>
              <a:t>Control when a user is able to log on and use the computer</a:t>
            </a:r>
          </a:p>
          <a:p>
            <a:pPr lvl="1"/>
            <a:r>
              <a:rPr lang="en-US" smtClean="0"/>
              <a:t>Allow you to restrict logons to certain times of the day</a:t>
            </a:r>
          </a:p>
          <a:p>
            <a:pPr lvl="2"/>
            <a:r>
              <a:rPr lang="en-US" smtClean="0"/>
              <a:t>The times can vary for each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Time Limits </a:t>
            </a:r>
            <a:r>
              <a:rPr lang="en-US" dirty="0" smtClean="0"/>
              <a:t>Window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98" y="1600200"/>
            <a:ext cx="6199322" cy="4649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 Controls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Game controls are used to limit access to games</a:t>
            </a:r>
          </a:p>
          <a:p>
            <a:r>
              <a:rPr lang="en-US" smtClean="0"/>
              <a:t>You can block games based on the game rating</a:t>
            </a:r>
          </a:p>
          <a:p>
            <a:r>
              <a:rPr lang="en-US" smtClean="0"/>
              <a:t>Default ratings</a:t>
            </a:r>
          </a:p>
          <a:p>
            <a:pPr lvl="1"/>
            <a:r>
              <a:rPr lang="en-US" smtClean="0"/>
              <a:t>Early Childhood (EC)</a:t>
            </a:r>
          </a:p>
          <a:p>
            <a:pPr lvl="1"/>
            <a:r>
              <a:rPr lang="en-US" smtClean="0"/>
              <a:t>Everyone (E)</a:t>
            </a:r>
          </a:p>
          <a:p>
            <a:pPr lvl="1"/>
            <a:r>
              <a:rPr lang="en-US" smtClean="0"/>
              <a:t>Everyone 10+ (E10+)</a:t>
            </a:r>
          </a:p>
          <a:p>
            <a:pPr lvl="1"/>
            <a:r>
              <a:rPr lang="en-US" smtClean="0"/>
              <a:t>Teen (T)</a:t>
            </a:r>
          </a:p>
          <a:p>
            <a:pPr lvl="1"/>
            <a:r>
              <a:rPr lang="en-US" smtClean="0"/>
              <a:t>Mature (M)</a:t>
            </a:r>
          </a:p>
          <a:p>
            <a:pPr lvl="1"/>
            <a:r>
              <a:rPr lang="en-US" smtClean="0"/>
              <a:t>Adults Only (AO)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Game Controls (cont'd.)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Additional categories</a:t>
            </a:r>
          </a:p>
          <a:p>
            <a:pPr lvl="1"/>
            <a:r>
              <a:rPr lang="en-US" smtClean="0"/>
              <a:t>Online Rating Notice</a:t>
            </a:r>
          </a:p>
          <a:p>
            <a:pPr lvl="1"/>
            <a:r>
              <a:rPr lang="en-US" smtClean="0"/>
              <a:t>Blood and Gore</a:t>
            </a:r>
          </a:p>
          <a:p>
            <a:pPr lvl="1"/>
            <a:r>
              <a:rPr lang="en-US" smtClean="0"/>
              <a:t>Drug Reference</a:t>
            </a:r>
          </a:p>
          <a:p>
            <a:pPr lvl="1"/>
            <a:r>
              <a:rPr lang="en-US" smtClean="0"/>
              <a:t>Intense Violence</a:t>
            </a:r>
          </a:p>
          <a:p>
            <a:pPr lvl="1"/>
            <a:r>
              <a:rPr lang="en-US" smtClean="0"/>
              <a:t>Nudity</a:t>
            </a:r>
          </a:p>
          <a:p>
            <a:pPr lvl="1"/>
            <a:r>
              <a:rPr lang="en-US" smtClean="0"/>
              <a:t>Real Gambling</a:t>
            </a:r>
          </a:p>
          <a:p>
            <a:pPr lvl="1"/>
            <a:r>
              <a:rPr lang="en-US" smtClean="0"/>
              <a:t>Sexual Violence</a:t>
            </a:r>
          </a:p>
          <a:p>
            <a:pPr lvl="1"/>
            <a:r>
              <a:rPr lang="en-US" smtClean="0"/>
              <a:t>Use of Alcohol</a:t>
            </a:r>
          </a:p>
          <a:p>
            <a:pPr lvl="1"/>
            <a:r>
              <a:rPr lang="en-US" smtClean="0"/>
              <a:t>Use of Tobacco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Game Controls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9" y="1524000"/>
            <a:ext cx="6199322" cy="4649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 Programs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default, users can run all programs that are installed</a:t>
            </a:r>
          </a:p>
          <a:p>
            <a:r>
              <a:rPr lang="en-US" smtClean="0"/>
              <a:t>You can restrict users to running only approved applications</a:t>
            </a:r>
          </a:p>
          <a:p>
            <a:pPr lvl="1"/>
            <a:r>
              <a:rPr lang="en-US" smtClean="0"/>
              <a:t>You can manually add programs to the list of approved applications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Block Programs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9" y="1676400"/>
            <a:ext cx="6199322" cy="4649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accounts are required for users to log on to Windows 7 and use computer resources</a:t>
            </a:r>
          </a:p>
          <a:p>
            <a:r>
              <a:rPr lang="en-US" smtClean="0"/>
              <a:t>Windows 7 log on security can be enhanced by enabling secure logon</a:t>
            </a:r>
          </a:p>
          <a:p>
            <a:r>
              <a:rPr lang="en-US" smtClean="0"/>
              <a:t>Fast user switching allows multiple users to be logged on to a computer at the same time</a:t>
            </a:r>
          </a:p>
          <a:p>
            <a:r>
              <a:rPr lang="en-US" smtClean="0"/>
              <a:t>Three default accounts are created upon installation of Windows 7: Administrator, Guest, and the initial user account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Groups help simplify management by organizing users</a:t>
            </a:r>
          </a:p>
          <a:p>
            <a:r>
              <a:rPr lang="en-US" smtClean="0"/>
              <a:t>Users can be created from Control Panel, the User and Groups MMC snap-in, or the advanced User Accounts applet</a:t>
            </a:r>
          </a:p>
          <a:p>
            <a:r>
              <a:rPr lang="en-US" smtClean="0"/>
              <a:t>User profiles store user-specific settings</a:t>
            </a:r>
          </a:p>
          <a:p>
            <a:r>
              <a:rPr lang="en-US" smtClean="0"/>
              <a:t>You can modify profiles to make them mandatory or roaming</a:t>
            </a:r>
          </a:p>
          <a:p>
            <a:r>
              <a:rPr lang="en-US" smtClean="0"/>
              <a:t>In a peer-to-peer network, each computer authenticates users using the local SAM database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Logon </a:t>
            </a:r>
            <a:r>
              <a:rPr lang="en-US" dirty="0" smtClean="0"/>
              <a:t>Methods </a:t>
            </a:r>
            <a:r>
              <a:rPr lang="en-US" dirty="0"/>
              <a:t>(cont'd.)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400"/>
          </a:xfrm>
        </p:spPr>
        <p:txBody>
          <a:bodyPr/>
          <a:lstStyle/>
          <a:p>
            <a:r>
              <a:rPr lang="en-US" dirty="0"/>
              <a:t>Windows Welcome</a:t>
            </a:r>
          </a:p>
          <a:p>
            <a:pPr lvl="1"/>
            <a:r>
              <a:rPr lang="en-US" dirty="0"/>
              <a:t>Logon method used by standalone computers and workgroup members</a:t>
            </a:r>
          </a:p>
          <a:p>
            <a:pPr lvl="1"/>
            <a:r>
              <a:rPr lang="en-US" dirty="0"/>
              <a:t>Authenticates users by using local SAM database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6921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 domain-based network, user authentication is controlled centrally by a domain controller</a:t>
            </a:r>
          </a:p>
          <a:p>
            <a:r>
              <a:rPr lang="en-US" smtClean="0"/>
              <a:t>Parental Controls allow you to configure time limits, control game playing, and allow or block programs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Logon Methods (cont'd.)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</a:t>
            </a:r>
            <a:r>
              <a:rPr lang="en-US" dirty="0"/>
              <a:t>Logon</a:t>
            </a:r>
          </a:p>
          <a:p>
            <a:pPr lvl="1"/>
            <a:r>
              <a:rPr lang="en-US" dirty="0"/>
              <a:t>Increases security on your computer by forcing you to press </a:t>
            </a:r>
            <a:r>
              <a:rPr lang="en-US" dirty="0" err="1"/>
              <a:t>Ctrl+Alt+Delete</a:t>
            </a:r>
            <a:r>
              <a:rPr lang="en-US" dirty="0"/>
              <a:t> before logging on</a:t>
            </a:r>
          </a:p>
          <a:p>
            <a:pPr lvl="1"/>
            <a:r>
              <a:rPr lang="en-US" dirty="0" smtClean="0"/>
              <a:t>Protects your computer from viruses and spyware that may attempt to steal your password</a:t>
            </a:r>
          </a:p>
          <a:p>
            <a:pPr lvl="1"/>
            <a:r>
              <a:rPr lang="en-US" dirty="0" smtClean="0"/>
              <a:t>When the computer is a domain client, then secure logon is required</a:t>
            </a:r>
          </a:p>
          <a:p>
            <a:r>
              <a:rPr lang="en-US" dirty="0" smtClean="0"/>
              <a:t>Fast User Switching</a:t>
            </a:r>
          </a:p>
          <a:p>
            <a:pPr lvl="1"/>
            <a:r>
              <a:rPr lang="en-US" dirty="0" smtClean="0"/>
              <a:t>Allows multiple users to have applications running in the background at the same time</a:t>
            </a:r>
          </a:p>
          <a:p>
            <a:pPr lvl="1"/>
            <a:r>
              <a:rPr lang="en-US" dirty="0" smtClean="0"/>
              <a:t>One user can be actively using the computer at a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Logon Methods (cont'd.)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Automatic Logon</a:t>
            </a:r>
          </a:p>
          <a:p>
            <a:pPr lvl="1"/>
            <a:r>
              <a:rPr lang="en-US" smtClean="0"/>
              <a:t>Sometimes it is desirable for the computer to automatically log on as a specific user</a:t>
            </a:r>
          </a:p>
          <a:p>
            <a:pPr lvl="2"/>
            <a:r>
              <a:rPr lang="en-US" smtClean="0"/>
              <a:t>Each time it is started</a:t>
            </a:r>
          </a:p>
          <a:p>
            <a:pPr lvl="1"/>
            <a:r>
              <a:rPr lang="en-US" smtClean="0"/>
              <a:t>Automatic logon is configured on the Users tab of the User Accounts applet</a:t>
            </a:r>
          </a:p>
          <a:p>
            <a:pPr lvl="1"/>
            <a:r>
              <a:rPr lang="en-US" smtClean="0"/>
              <a:t>Holding down the Shift key during the boot process stops the automatic logon from occurring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Conventions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Naming convention</a:t>
            </a:r>
          </a:p>
          <a:p>
            <a:pPr lvl="1"/>
            <a:r>
              <a:rPr lang="en-US" smtClean="0"/>
              <a:t>Standard process for creating names on a network or standalone computer</a:t>
            </a:r>
          </a:p>
          <a:p>
            <a:r>
              <a:rPr lang="en-US" smtClean="0"/>
              <a:t>Even small networks benefit from resources with meaningful names</a:t>
            </a:r>
          </a:p>
          <a:p>
            <a:r>
              <a:rPr lang="en-US" smtClean="0"/>
              <a:t>Some common naming conventions</a:t>
            </a:r>
          </a:p>
          <a:p>
            <a:pPr lvl="1"/>
            <a:r>
              <a:rPr lang="en-US" smtClean="0"/>
              <a:t>First name</a:t>
            </a:r>
          </a:p>
          <a:p>
            <a:pPr lvl="1"/>
            <a:r>
              <a:rPr lang="en-US" smtClean="0"/>
              <a:t>First name and last initial</a:t>
            </a:r>
          </a:p>
          <a:p>
            <a:pPr lvl="1"/>
            <a:r>
              <a:rPr lang="en-US" smtClean="0"/>
              <a:t>First initial and last name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Conventions (cont'd.)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Restrictions imposed by Windows 7</a:t>
            </a:r>
          </a:p>
          <a:p>
            <a:pPr lvl="1"/>
            <a:r>
              <a:rPr lang="en-US" smtClean="0"/>
              <a:t>User logon names must be unique</a:t>
            </a:r>
          </a:p>
          <a:p>
            <a:pPr lvl="1"/>
            <a:r>
              <a:rPr lang="en-US" smtClean="0"/>
              <a:t>User logon names must be 20 characters or less</a:t>
            </a:r>
          </a:p>
          <a:p>
            <a:pPr lvl="1"/>
            <a:r>
              <a:rPr lang="en-US" smtClean="0"/>
              <a:t>User logon names are not case sensitive</a:t>
            </a:r>
          </a:p>
          <a:p>
            <a:pPr lvl="1"/>
            <a:r>
              <a:rPr lang="en-US" smtClean="0"/>
              <a:t>User logon names cannot contain invalid characters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Microsoft Office PowerPoint</Application>
  <PresentationFormat>On-screen Show (4:3)</PresentationFormat>
  <Paragraphs>382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Times New Roman</vt:lpstr>
      <vt:lpstr>3_Default Design</vt:lpstr>
      <vt:lpstr>Clarity</vt:lpstr>
      <vt:lpstr>MCSE Guide to Microsoft Windows 7</vt:lpstr>
      <vt:lpstr>Objectives</vt:lpstr>
      <vt:lpstr>User Accounts</vt:lpstr>
      <vt:lpstr>Logon Methods</vt:lpstr>
      <vt:lpstr>Logon Methods (cont'd.)</vt:lpstr>
      <vt:lpstr>Logon Methods (cont'd.)</vt:lpstr>
      <vt:lpstr>Logon Methods (cont'd.)</vt:lpstr>
      <vt:lpstr>Naming Conventions</vt:lpstr>
      <vt:lpstr>Naming Conventions (cont'd.)</vt:lpstr>
      <vt:lpstr>Default User Accounts</vt:lpstr>
      <vt:lpstr>Default User Accounts (cont'd.)</vt:lpstr>
      <vt:lpstr>Default User Accounts (cont'd.)</vt:lpstr>
      <vt:lpstr>Default Groups</vt:lpstr>
      <vt:lpstr>Default Groups (cont'd.)</vt:lpstr>
      <vt:lpstr>Creating Users</vt:lpstr>
      <vt:lpstr>User Accounts Applet</vt:lpstr>
      <vt:lpstr>Local Users and Groups MMC Snap-In</vt:lpstr>
      <vt:lpstr>Local Users and Groups MMC Snap-In User Properties Dialog Box </vt:lpstr>
      <vt:lpstr>Local Users and Groups MMC Snap-In User Properties Dialog Box (cont'd.)</vt:lpstr>
      <vt:lpstr>Local Users and Groups MMC Snap-In Group Properties Dialog Box</vt:lpstr>
      <vt:lpstr>Advanced User Accounts Applet</vt:lpstr>
      <vt:lpstr>Managing Profiles</vt:lpstr>
      <vt:lpstr>Managing Profiles (cont'd.)</vt:lpstr>
      <vt:lpstr>Managing Profiles (cont'd.)</vt:lpstr>
      <vt:lpstr>Managing Profiles (cont'd.)</vt:lpstr>
      <vt:lpstr>The Default Profile</vt:lpstr>
      <vt:lpstr>Roaming Profiles</vt:lpstr>
      <vt:lpstr>Mandatory Profiles</vt:lpstr>
      <vt:lpstr>The Public Profile</vt:lpstr>
      <vt:lpstr>The Public Profile (cont'd.)</vt:lpstr>
      <vt:lpstr>The Start Menu</vt:lpstr>
      <vt:lpstr>Network Integration</vt:lpstr>
      <vt:lpstr>Peer-to-Peer Networks</vt:lpstr>
      <vt:lpstr>Peer-to-Peer Networks (cont'd.)</vt:lpstr>
      <vt:lpstr>Peer-to-Peer Networks (cont'd.)</vt:lpstr>
      <vt:lpstr>Domain-Based Networks</vt:lpstr>
      <vt:lpstr>Domain-Based Networks (cont'd.)</vt:lpstr>
      <vt:lpstr>Domain-Based Networks (cont'd.)</vt:lpstr>
      <vt:lpstr>Cached Credentials</vt:lpstr>
      <vt:lpstr>Parental Controls</vt:lpstr>
      <vt:lpstr>Time Limits</vt:lpstr>
      <vt:lpstr>Time Limits Window </vt:lpstr>
      <vt:lpstr>Game Controls</vt:lpstr>
      <vt:lpstr>Game Controls (cont'd.)</vt:lpstr>
      <vt:lpstr>Game Controls Window</vt:lpstr>
      <vt:lpstr>Block Programs</vt:lpstr>
      <vt:lpstr>Block Programs Window</vt:lpstr>
      <vt:lpstr>Summary</vt:lpstr>
      <vt:lpstr>Summary (cont'd.)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1060</cp:revision>
  <dcterms:created xsi:type="dcterms:W3CDTF">2002-09-27T23:29:22Z</dcterms:created>
  <dcterms:modified xsi:type="dcterms:W3CDTF">2014-01-01T16:48:54Z</dcterms:modified>
</cp:coreProperties>
</file>